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7" r:id="rId2"/>
    <p:sldId id="256" r:id="rId3"/>
    <p:sldId id="258" r:id="rId4"/>
    <p:sldId id="269" r:id="rId5"/>
    <p:sldId id="270" r:id="rId6"/>
    <p:sldId id="259" r:id="rId7"/>
    <p:sldId id="260" r:id="rId8"/>
    <p:sldId id="261" r:id="rId9"/>
    <p:sldId id="262" r:id="rId10"/>
    <p:sldId id="263" r:id="rId11"/>
    <p:sldId id="264" r:id="rId12"/>
    <p:sldId id="265" r:id="rId13"/>
    <p:sldId id="266" r:id="rId14"/>
    <p:sldId id="267" r:id="rId15"/>
    <p:sldId id="268" r:id="rId16"/>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785827DC-FACB-4A0C-BEEE-EEA63B5CA6CE}" type="datetimeFigureOut">
              <a:rPr lang="en-US" smtClean="0"/>
              <a:t>6/11/2014</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2F464503-D386-4013-A1AE-AEC61E2D6D64}"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E71EDD3C-FE69-4BC6-A2B5-723BF9F81288}" type="datetimeFigureOut">
              <a:rPr lang="en-US" smtClean="0"/>
              <a:pPr/>
              <a:t>6/11/2014</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26A3796F-D064-4076-BBDF-4D1F48CECD0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4747BE-B1D6-4294-B2B6-0B4AF11DC32B}" type="datetimeFigureOut">
              <a:rPr lang="en-US" smtClean="0"/>
              <a:pPr/>
              <a:t>6/11/2014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18CEB48-0050-46B6-A6C9-7242C188F6F9}"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747BE-B1D6-4294-B2B6-0B4AF11DC32B}" type="datetimeFigureOut">
              <a:rPr lang="en-US" smtClean="0"/>
              <a:pPr/>
              <a:t>6/11/2014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8CEB48-0050-46B6-A6C9-7242C188F6F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2286000"/>
            <a:ext cx="7315200" cy="1569660"/>
          </a:xfrm>
          <a:prstGeom prst="rect">
            <a:avLst/>
          </a:prstGeom>
          <a:noFill/>
        </p:spPr>
        <p:txBody>
          <a:bodyPr>
            <a:spAutoFit/>
          </a:bodyPr>
          <a:lstStyle/>
          <a:p>
            <a:pPr algn="ctr" fontAlgn="auto">
              <a:spcBef>
                <a:spcPts val="0"/>
              </a:spcBef>
              <a:spcAft>
                <a:spcPts val="0"/>
              </a:spcAft>
              <a:defRPr/>
            </a:pPr>
            <a:r>
              <a:rPr lang="en-US" sz="4800" b="1" dirty="0" smtClean="0">
                <a:ln w="1905"/>
                <a:effectLst>
                  <a:innerShdw blurRad="69850" dist="43180" dir="5400000">
                    <a:srgbClr val="000000">
                      <a:alpha val="65000"/>
                    </a:srgbClr>
                  </a:innerShdw>
                </a:effectLst>
                <a:latin typeface="Times New Roman" pitchFamily="18" charset="0"/>
                <a:cs typeface="Times New Roman" pitchFamily="18" charset="0"/>
              </a:rPr>
              <a:t>PROBABILITY SAMPLING</a:t>
            </a:r>
            <a:endParaRPr lang="en-US" sz="4800" b="1" dirty="0">
              <a:ln w="1905"/>
              <a:effectLst>
                <a:innerShdw blurRad="69850" dist="43180" dir="5400000">
                  <a:srgbClr val="000000">
                    <a:alpha val="65000"/>
                  </a:srgbClr>
                </a:innerShdw>
              </a:effectLst>
              <a:latin typeface="Times New Roman" pitchFamily="18" charset="0"/>
              <a:cs typeface="Times New Roman" pitchFamily="18" charset="0"/>
            </a:endParaRPr>
          </a:p>
        </p:txBody>
      </p:sp>
      <p:sp>
        <p:nvSpPr>
          <p:cNvPr id="10243" name="TextBox 5"/>
          <p:cNvSpPr txBox="1">
            <a:spLocks noChangeArrowheads="1"/>
          </p:cNvSpPr>
          <p:nvPr/>
        </p:nvSpPr>
        <p:spPr bwMode="auto">
          <a:xfrm>
            <a:off x="6096000" y="5486400"/>
            <a:ext cx="2286000" cy="369888"/>
          </a:xfrm>
          <a:prstGeom prst="rect">
            <a:avLst/>
          </a:prstGeom>
          <a:noFill/>
          <a:ln w="9525">
            <a:noFill/>
            <a:miter lim="800000"/>
            <a:headEnd/>
            <a:tailEnd/>
          </a:ln>
        </p:spPr>
        <p:txBody>
          <a:bodyPr>
            <a:spAutoFit/>
          </a:bodyPr>
          <a:lstStyle/>
          <a:p>
            <a:r>
              <a:rPr lang="en-US" b="1" dirty="0">
                <a:latin typeface="Rockwell"/>
              </a:rPr>
              <a:t>Lecture No: </a:t>
            </a:r>
            <a:r>
              <a:rPr lang="en-US" b="1" dirty="0" smtClean="0">
                <a:latin typeface="Rockwell"/>
              </a:rPr>
              <a:t>10</a:t>
            </a:r>
            <a:endParaRPr lang="en-US" b="1" dirty="0">
              <a:latin typeface="Rockwe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lstStyle/>
          <a:p>
            <a:pPr>
              <a:buNone/>
            </a:pPr>
            <a:r>
              <a:rPr lang="en-US" b="1" dirty="0" smtClean="0"/>
              <a:t>Merits</a:t>
            </a:r>
          </a:p>
          <a:p>
            <a:pPr algn="just"/>
            <a:r>
              <a:rPr lang="en-US" dirty="0" smtClean="0"/>
              <a:t>Easy and less time consuming</a:t>
            </a:r>
          </a:p>
          <a:p>
            <a:pPr algn="just"/>
            <a:r>
              <a:rPr lang="en-US" dirty="0" smtClean="0"/>
              <a:t>Simple to use</a:t>
            </a:r>
          </a:p>
          <a:p>
            <a:pPr algn="just"/>
            <a:r>
              <a:rPr lang="en-US" dirty="0" smtClean="0"/>
              <a:t>Can by administered by less trained person</a:t>
            </a:r>
          </a:p>
          <a:p>
            <a:pPr algn="just"/>
            <a:endParaRPr lang="en-US" dirty="0" smtClean="0"/>
          </a:p>
          <a:p>
            <a:pPr algn="just">
              <a:buNone/>
            </a:pPr>
            <a:r>
              <a:rPr lang="en-US" b="1" dirty="0" smtClean="0"/>
              <a:t>Demerits</a:t>
            </a:r>
          </a:p>
          <a:p>
            <a:pPr algn="just"/>
            <a:r>
              <a:rPr lang="en-US" dirty="0" smtClean="0"/>
              <a:t>Biasness may be caused</a:t>
            </a:r>
          </a:p>
          <a:p>
            <a:pPr algn="just"/>
            <a:r>
              <a:rPr lang="en-US" dirty="0" smtClean="0"/>
              <a:t>It is not suitable for heterogeneous population</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000" b="1" dirty="0" smtClean="0"/>
              <a:t>Stratified Sampling</a:t>
            </a:r>
            <a:endParaRPr lang="en-US" sz="4000" b="1" dirty="0"/>
          </a:p>
        </p:txBody>
      </p:sp>
      <p:sp>
        <p:nvSpPr>
          <p:cNvPr id="3" name="Content Placeholder 2"/>
          <p:cNvSpPr>
            <a:spLocks noGrp="1"/>
          </p:cNvSpPr>
          <p:nvPr>
            <p:ph idx="1"/>
          </p:nvPr>
        </p:nvSpPr>
        <p:spPr>
          <a:xfrm>
            <a:off x="457200" y="1371600"/>
            <a:ext cx="8229600" cy="4953000"/>
          </a:xfrm>
        </p:spPr>
        <p:txBody>
          <a:bodyPr>
            <a:normAutofit fontScale="92500" lnSpcReduction="10000"/>
          </a:bodyPr>
          <a:lstStyle/>
          <a:p>
            <a:pPr marL="0" indent="0" algn="just">
              <a:buNone/>
            </a:pPr>
            <a:r>
              <a:rPr lang="en-US" dirty="0" smtClean="0"/>
              <a:t>This is a combination of both random sampling and purposive selection. Under this system we divide the universe into a number of strata or groups and then from each group certain number of items are taken on random basis.</a:t>
            </a:r>
          </a:p>
          <a:p>
            <a:pPr marL="0" indent="0" algn="just">
              <a:buNone/>
            </a:pPr>
            <a:r>
              <a:rPr lang="en-US" dirty="0" smtClean="0"/>
              <a:t>Researcher divide the heterogeneous population in two or more sub groups or strata, in order to get more complete representation. This approach of selecting sample is called stratified sampling. It is used to select sample from heterogeneous population</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000" b="1" dirty="0" smtClean="0"/>
              <a:t>Steps of Stratified Sampling</a:t>
            </a:r>
            <a:endParaRPr lang="en-US" sz="4000" b="1" dirty="0"/>
          </a:p>
        </p:txBody>
      </p:sp>
      <p:sp>
        <p:nvSpPr>
          <p:cNvPr id="3" name="Content Placeholder 2"/>
          <p:cNvSpPr>
            <a:spLocks noGrp="1"/>
          </p:cNvSpPr>
          <p:nvPr>
            <p:ph idx="1"/>
          </p:nvPr>
        </p:nvSpPr>
        <p:spPr>
          <a:xfrm>
            <a:off x="457200" y="1371600"/>
            <a:ext cx="8229600" cy="5029200"/>
          </a:xfrm>
        </p:spPr>
        <p:txBody>
          <a:bodyPr>
            <a:normAutofit fontScale="85000" lnSpcReduction="20000"/>
          </a:bodyPr>
          <a:lstStyle/>
          <a:p>
            <a:pPr algn="just"/>
            <a:r>
              <a:rPr lang="en-US" dirty="0" smtClean="0"/>
              <a:t>Define population</a:t>
            </a:r>
          </a:p>
          <a:p>
            <a:pPr algn="just"/>
            <a:r>
              <a:rPr lang="en-US" dirty="0" smtClean="0"/>
              <a:t>Divide population in strata</a:t>
            </a:r>
          </a:p>
          <a:p>
            <a:pPr algn="just"/>
            <a:r>
              <a:rPr lang="en-US" dirty="0" smtClean="0"/>
              <a:t>Size of sample from strata</a:t>
            </a:r>
          </a:p>
          <a:p>
            <a:pPr algn="just"/>
            <a:r>
              <a:rPr lang="en-US" dirty="0" smtClean="0"/>
              <a:t>Start process until you obtained your requested cases</a:t>
            </a:r>
          </a:p>
          <a:p>
            <a:pPr algn="just"/>
            <a:endParaRPr lang="en-US" sz="2600" dirty="0" smtClean="0"/>
          </a:p>
          <a:p>
            <a:pPr algn="just">
              <a:buNone/>
            </a:pPr>
            <a:r>
              <a:rPr lang="en-US" b="1" dirty="0" smtClean="0"/>
              <a:t>Merits</a:t>
            </a:r>
          </a:p>
          <a:p>
            <a:pPr algn="just"/>
            <a:r>
              <a:rPr lang="en-US" dirty="0" smtClean="0"/>
              <a:t>It is best method for heterogeneous population</a:t>
            </a:r>
          </a:p>
          <a:p>
            <a:pPr algn="just"/>
            <a:r>
              <a:rPr lang="en-US" dirty="0" smtClean="0"/>
              <a:t>No significant group remain un presented</a:t>
            </a:r>
          </a:p>
          <a:p>
            <a:pPr algn="just"/>
            <a:r>
              <a:rPr lang="en-US" dirty="0" smtClean="0"/>
              <a:t>Replacement of unit can be done easily</a:t>
            </a:r>
          </a:p>
          <a:p>
            <a:pPr algn="just">
              <a:buNone/>
            </a:pPr>
            <a:endParaRPr lang="en-US" sz="2600" dirty="0" smtClean="0"/>
          </a:p>
          <a:p>
            <a:pPr algn="just">
              <a:buNone/>
            </a:pPr>
            <a:r>
              <a:rPr lang="en-US" b="1" dirty="0" smtClean="0"/>
              <a:t>Demerits</a:t>
            </a:r>
          </a:p>
          <a:p>
            <a:pPr algn="just"/>
            <a:r>
              <a:rPr lang="en-US" dirty="0" smtClean="0"/>
              <a:t>Biasness may be caused</a:t>
            </a:r>
          </a:p>
          <a:p>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715000"/>
          </a:xfrm>
        </p:spPr>
        <p:txBody>
          <a:bodyPr>
            <a:normAutofit/>
          </a:bodyPr>
          <a:lstStyle/>
          <a:p>
            <a:pPr algn="ctr">
              <a:buNone/>
            </a:pPr>
            <a:r>
              <a:rPr lang="en-US" b="1" u="sng" dirty="0" smtClean="0"/>
              <a:t>Kinds of Stratified Sampling</a:t>
            </a:r>
          </a:p>
          <a:p>
            <a:endParaRPr lang="en-US" sz="1200" b="1" u="sng" dirty="0" smtClean="0"/>
          </a:p>
          <a:p>
            <a:pPr algn="just"/>
            <a:r>
              <a:rPr lang="en-US" sz="2800" b="1" dirty="0" smtClean="0"/>
              <a:t>Disproportionate Stratified Sampling /Equal allocation: </a:t>
            </a:r>
            <a:r>
              <a:rPr lang="en-US" dirty="0" smtClean="0"/>
              <a:t>In this method an equal number of cases are taken from each stratum regardless of the size of strata in proportion to universe.</a:t>
            </a:r>
          </a:p>
          <a:p>
            <a:pPr algn="just"/>
            <a:r>
              <a:rPr lang="en-US" b="1" dirty="0" smtClean="0"/>
              <a:t>Proportional Stratified Sampling: </a:t>
            </a:r>
            <a:r>
              <a:rPr lang="en-US" dirty="0" smtClean="0"/>
              <a:t>The number of units to be drawn from each stratum is in the same proportion as they stand in the universe.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Cluster Sampling</a:t>
            </a:r>
            <a:endParaRPr lang="en-US" sz="4000" b="1" dirty="0"/>
          </a:p>
        </p:txBody>
      </p:sp>
      <p:sp>
        <p:nvSpPr>
          <p:cNvPr id="3" name="Content Placeholder 2"/>
          <p:cNvSpPr>
            <a:spLocks noGrp="1"/>
          </p:cNvSpPr>
          <p:nvPr>
            <p:ph idx="1"/>
          </p:nvPr>
        </p:nvSpPr>
        <p:spPr/>
        <p:txBody>
          <a:bodyPr/>
          <a:lstStyle/>
          <a:p>
            <a:pPr marL="0" indent="0" algn="just">
              <a:buNone/>
            </a:pPr>
            <a:r>
              <a:rPr lang="en-US" dirty="0" smtClean="0"/>
              <a:t>Any group of similar proportional is called cluster. The sampling in which group not individual are selected is called cluster sampling</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600" b="1" dirty="0" smtClean="0"/>
              <a:t>Steps of Cluster Sampling</a:t>
            </a:r>
            <a:endParaRPr lang="en-US" sz="3600" b="1" dirty="0"/>
          </a:p>
        </p:txBody>
      </p:sp>
      <p:sp>
        <p:nvSpPr>
          <p:cNvPr id="3" name="Content Placeholder 2"/>
          <p:cNvSpPr>
            <a:spLocks noGrp="1"/>
          </p:cNvSpPr>
          <p:nvPr>
            <p:ph idx="1"/>
          </p:nvPr>
        </p:nvSpPr>
        <p:spPr>
          <a:xfrm>
            <a:off x="457200" y="1143000"/>
            <a:ext cx="8229600" cy="5486400"/>
          </a:xfrm>
        </p:spPr>
        <p:txBody>
          <a:bodyPr>
            <a:normAutofit/>
          </a:bodyPr>
          <a:lstStyle/>
          <a:p>
            <a:pPr lvl="0" algn="just"/>
            <a:r>
              <a:rPr lang="en-US" dirty="0" smtClean="0"/>
              <a:t>Define population 		5000</a:t>
            </a:r>
          </a:p>
          <a:p>
            <a:pPr lvl="0" algn="just"/>
            <a:r>
              <a:rPr lang="en-US" dirty="0" smtClean="0"/>
              <a:t>Determine sample size (10%)    10/100*5000=500</a:t>
            </a:r>
          </a:p>
          <a:p>
            <a:pPr lvl="0" algn="just"/>
            <a:r>
              <a:rPr lang="en-US" dirty="0" smtClean="0"/>
              <a:t>Estimate average number of candidates in each cluster. total population/sample size 5000/500=10.</a:t>
            </a:r>
          </a:p>
          <a:p>
            <a:pPr lvl="0" algn="just"/>
            <a:r>
              <a:rPr lang="en-US" dirty="0" smtClean="0"/>
              <a:t>Prepare the list of cluster form 1-5000</a:t>
            </a:r>
          </a:p>
          <a:p>
            <a:pPr lvl="0" algn="just"/>
            <a:r>
              <a:rPr lang="en-US" dirty="0" smtClean="0"/>
              <a:t>Determine the number of cluster, sample size/ estimate No. 500/10=50</a:t>
            </a:r>
          </a:p>
          <a:p>
            <a:pPr lvl="0" algn="just"/>
            <a:r>
              <a:rPr lang="en-US" dirty="0" smtClean="0"/>
              <a:t>Start your study in the selected clusters.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000" b="1" dirty="0"/>
              <a:t>Probability Sampling</a:t>
            </a:r>
          </a:p>
        </p:txBody>
      </p:sp>
      <p:sp>
        <p:nvSpPr>
          <p:cNvPr id="5" name="Content Placeholder 4"/>
          <p:cNvSpPr>
            <a:spLocks noGrp="1"/>
          </p:cNvSpPr>
          <p:nvPr>
            <p:ph idx="1"/>
          </p:nvPr>
        </p:nvSpPr>
        <p:spPr>
          <a:xfrm>
            <a:off x="457200" y="1447800"/>
            <a:ext cx="8229600" cy="4678363"/>
          </a:xfrm>
        </p:spPr>
        <p:txBody>
          <a:bodyPr/>
          <a:lstStyle/>
          <a:p>
            <a:pPr marL="0" indent="0" algn="just">
              <a:buNone/>
            </a:pPr>
            <a:r>
              <a:rPr lang="en-US" dirty="0" smtClean="0"/>
              <a:t>Gay, L. R </a:t>
            </a:r>
            <a:r>
              <a:rPr lang="en-US" dirty="0"/>
              <a:t>(2000</a:t>
            </a:r>
            <a:r>
              <a:rPr lang="en-US" dirty="0" smtClean="0"/>
              <a:t>) “It </a:t>
            </a:r>
            <a:r>
              <a:rPr lang="en-US" dirty="0"/>
              <a:t>is a </a:t>
            </a:r>
            <a:r>
              <a:rPr lang="en-US" dirty="0" smtClean="0"/>
              <a:t>technique in </a:t>
            </a:r>
            <a:r>
              <a:rPr lang="en-US" dirty="0"/>
              <a:t>which one can specify for each element of population, the probability of its being included in the sample. Probability samples are characterized by the fact that the probability of selection of each unit is known.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b="1" dirty="0"/>
              <a:t>Simple Random </a:t>
            </a:r>
            <a:r>
              <a:rPr lang="en-US" b="1" dirty="0" smtClean="0"/>
              <a:t>Sampling</a:t>
            </a:r>
            <a:endParaRPr lang="en-US" b="1" dirty="0"/>
          </a:p>
        </p:txBody>
      </p:sp>
      <p:sp>
        <p:nvSpPr>
          <p:cNvPr id="3" name="Content Placeholder 2"/>
          <p:cNvSpPr>
            <a:spLocks noGrp="1"/>
          </p:cNvSpPr>
          <p:nvPr>
            <p:ph idx="1"/>
          </p:nvPr>
        </p:nvSpPr>
        <p:spPr/>
        <p:txBody>
          <a:bodyPr>
            <a:normAutofit fontScale="92500" lnSpcReduction="20000"/>
          </a:bodyPr>
          <a:lstStyle/>
          <a:p>
            <a:pPr marL="0" indent="0" algn="just">
              <a:buNone/>
            </a:pPr>
            <a:r>
              <a:rPr lang="en-US" dirty="0"/>
              <a:t>It is a </a:t>
            </a:r>
            <a:r>
              <a:rPr lang="en-US" dirty="0" smtClean="0"/>
              <a:t>probability sampling in </a:t>
            </a:r>
            <a:r>
              <a:rPr lang="en-US" dirty="0"/>
              <a:t>which every population member has a non zero probability of selection. It means that every member of the population is </a:t>
            </a:r>
            <a:r>
              <a:rPr lang="en-US" dirty="0" smtClean="0"/>
              <a:t>selected from total population  </a:t>
            </a:r>
            <a:r>
              <a:rPr lang="en-US" dirty="0"/>
              <a:t>in such a manner </a:t>
            </a:r>
            <a:r>
              <a:rPr lang="en-US" dirty="0" smtClean="0"/>
              <a:t>that all members of the population have </a:t>
            </a:r>
            <a:r>
              <a:rPr lang="en-US" dirty="0"/>
              <a:t>essentially same probability of </a:t>
            </a:r>
            <a:r>
              <a:rPr lang="en-US" dirty="0" smtClean="0"/>
              <a:t>being selection</a:t>
            </a:r>
          </a:p>
          <a:p>
            <a:pPr marL="0" indent="0" algn="just">
              <a:buNone/>
            </a:pPr>
            <a:endParaRPr lang="en-US" dirty="0" smtClean="0"/>
          </a:p>
          <a:p>
            <a:pPr marL="0" indent="0" algn="just">
              <a:buNone/>
            </a:pPr>
            <a:r>
              <a:rPr lang="en-US" dirty="0" smtClean="0"/>
              <a:t>Random sampling is the form applied when the methods of selection assure each individual or element in universe an equal chance of being chosen.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b="1" dirty="0" smtClean="0"/>
              <a:t>Methods of Drawing Random Sample</a:t>
            </a:r>
            <a:endParaRPr lang="en-US" sz="3600" b="1" dirty="0"/>
          </a:p>
        </p:txBody>
      </p:sp>
      <p:sp>
        <p:nvSpPr>
          <p:cNvPr id="3" name="Content Placeholder 2"/>
          <p:cNvSpPr>
            <a:spLocks noGrp="1"/>
          </p:cNvSpPr>
          <p:nvPr>
            <p:ph idx="1"/>
          </p:nvPr>
        </p:nvSpPr>
        <p:spPr>
          <a:xfrm>
            <a:off x="457200" y="1295400"/>
            <a:ext cx="8229600" cy="5105400"/>
          </a:xfrm>
        </p:spPr>
        <p:txBody>
          <a:bodyPr>
            <a:normAutofit fontScale="85000" lnSpcReduction="10000"/>
          </a:bodyPr>
          <a:lstStyle/>
          <a:p>
            <a:pPr algn="just"/>
            <a:r>
              <a:rPr lang="en-US" b="1" dirty="0" smtClean="0"/>
              <a:t>Lottery Method: </a:t>
            </a:r>
            <a:r>
              <a:rPr lang="en-US" dirty="0" smtClean="0"/>
              <a:t>In this method, a lottery is drawn by writing the numbers or the names of various units and putting them in a container. They are thoroughly mixed and certain numbers are picked up from the container, and those which we picked up are taken up for sampling</a:t>
            </a:r>
          </a:p>
          <a:p>
            <a:pPr algn="just"/>
            <a:r>
              <a:rPr lang="en-US" b="1" dirty="0" smtClean="0"/>
              <a:t>Sequential List: </a:t>
            </a:r>
            <a:r>
              <a:rPr lang="en-US" dirty="0" smtClean="0"/>
              <a:t>In this method, the names are arranged serially according to a particular order. The order may be alphabetical, geographical or only serial. Then out of the list any number may be taken up. Beginning of selection may be made from anywhere. Ex: If we want to select 10 persons, we can start right from the 10</a:t>
            </a:r>
            <a:r>
              <a:rPr lang="en-US" baseline="30000" dirty="0" smtClean="0"/>
              <a:t>th</a:t>
            </a:r>
            <a:r>
              <a:rPr lang="en-US" dirty="0" smtClean="0"/>
              <a:t> and select 10, 20, 30, 40 and so on.</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pPr algn="just"/>
            <a:r>
              <a:rPr lang="en-US" sz="2800" b="1" dirty="0" smtClean="0"/>
              <a:t>Tippet's Numbers Method: </a:t>
            </a:r>
            <a:r>
              <a:rPr lang="en-US" sz="2800" dirty="0" smtClean="0"/>
              <a:t>It was evolved by Tippet who constructed a list of 10,4000 four digit numbers written at random on every page. </a:t>
            </a:r>
          </a:p>
          <a:p>
            <a:pPr algn="just">
              <a:buNone/>
            </a:pPr>
            <a:r>
              <a:rPr lang="en-US" sz="2800" dirty="0" smtClean="0"/>
              <a:t>Ex: If 50 persons are to be selected for study out of the total number of 500, then we can open any page of Tippet’s numbers and select first 50 that are below 500 and take them up for study. On the basis of the experiments carried out through this technique, it has been found that the results that are drawn on the basis of this method of random sampling, are quite reliable</a:t>
            </a:r>
          </a:p>
          <a:p>
            <a:pPr>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b="1" dirty="0"/>
              <a:t>Characteristics of Random Sampling</a:t>
            </a:r>
          </a:p>
        </p:txBody>
      </p:sp>
      <p:sp>
        <p:nvSpPr>
          <p:cNvPr id="3" name="Content Placeholder 2"/>
          <p:cNvSpPr>
            <a:spLocks noGrp="1"/>
          </p:cNvSpPr>
          <p:nvPr>
            <p:ph idx="1"/>
          </p:nvPr>
        </p:nvSpPr>
        <p:spPr>
          <a:xfrm>
            <a:off x="457200" y="1371600"/>
            <a:ext cx="8229600" cy="4876800"/>
          </a:xfrm>
        </p:spPr>
        <p:txBody>
          <a:bodyPr>
            <a:normAutofit fontScale="92500" lnSpcReduction="10000"/>
          </a:bodyPr>
          <a:lstStyle/>
          <a:p>
            <a:pPr lvl="0" algn="just"/>
            <a:r>
              <a:rPr lang="en-US" dirty="0" smtClean="0"/>
              <a:t>It </a:t>
            </a:r>
            <a:r>
              <a:rPr lang="en-US" dirty="0"/>
              <a:t>is most basic and popular method </a:t>
            </a:r>
          </a:p>
          <a:p>
            <a:pPr lvl="0" algn="just"/>
            <a:r>
              <a:rPr lang="en-US" dirty="0" smtClean="0"/>
              <a:t>It is most </a:t>
            </a:r>
            <a:r>
              <a:rPr lang="en-US" dirty="0"/>
              <a:t>trustable </a:t>
            </a:r>
            <a:r>
              <a:rPr lang="en-US" dirty="0" smtClean="0"/>
              <a:t>method of securing representation </a:t>
            </a:r>
            <a:endParaRPr lang="en-US" dirty="0"/>
          </a:p>
          <a:p>
            <a:pPr algn="just"/>
            <a:r>
              <a:rPr lang="en-US" dirty="0" smtClean="0"/>
              <a:t>It is unbiased method to get cross sections of population</a:t>
            </a:r>
          </a:p>
          <a:p>
            <a:pPr algn="just"/>
            <a:endParaRPr lang="en-US" sz="2200" dirty="0" smtClean="0"/>
          </a:p>
          <a:p>
            <a:pPr algn="just">
              <a:buNone/>
            </a:pPr>
            <a:r>
              <a:rPr lang="en-US" b="1" dirty="0" smtClean="0"/>
              <a:t>Steps of Simple Random Sampling</a:t>
            </a:r>
          </a:p>
          <a:p>
            <a:pPr algn="just"/>
            <a:r>
              <a:rPr lang="en-US" dirty="0" smtClean="0"/>
              <a:t>Identify the name of whole population</a:t>
            </a:r>
          </a:p>
          <a:p>
            <a:pPr algn="just"/>
            <a:r>
              <a:rPr lang="en-US" dirty="0" smtClean="0"/>
              <a:t>Select the sample size</a:t>
            </a:r>
          </a:p>
          <a:p>
            <a:pPr algn="just"/>
            <a:r>
              <a:rPr lang="en-US" dirty="0" smtClean="0"/>
              <a:t>Random number selection</a:t>
            </a:r>
          </a:p>
          <a:p>
            <a:pPr>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791200"/>
          </a:xfrm>
        </p:spPr>
        <p:txBody>
          <a:bodyPr>
            <a:normAutofit fontScale="85000" lnSpcReduction="20000"/>
          </a:bodyPr>
          <a:lstStyle/>
          <a:p>
            <a:pPr>
              <a:buNone/>
            </a:pPr>
            <a:r>
              <a:rPr lang="en-US" b="1" dirty="0" smtClean="0"/>
              <a:t>Merits</a:t>
            </a:r>
          </a:p>
          <a:p>
            <a:pPr algn="just"/>
            <a:r>
              <a:rPr lang="en-US" dirty="0" smtClean="0"/>
              <a:t>Simple to use</a:t>
            </a:r>
          </a:p>
          <a:p>
            <a:pPr algn="just"/>
            <a:r>
              <a:rPr lang="en-US" dirty="0" smtClean="0"/>
              <a:t>Free from bias and prejudice</a:t>
            </a:r>
          </a:p>
          <a:p>
            <a:pPr algn="just"/>
            <a:r>
              <a:rPr lang="en-US" dirty="0" smtClean="0"/>
              <a:t>Minimum knowledge of population in advance</a:t>
            </a:r>
          </a:p>
          <a:p>
            <a:pPr algn="just"/>
            <a:r>
              <a:rPr lang="en-US" dirty="0" smtClean="0"/>
              <a:t>More representation</a:t>
            </a:r>
          </a:p>
          <a:p>
            <a:pPr algn="just"/>
            <a:r>
              <a:rPr lang="en-US" dirty="0" smtClean="0"/>
              <a:t>Free of errors in classification</a:t>
            </a:r>
          </a:p>
          <a:p>
            <a:pPr algn="just"/>
            <a:r>
              <a:rPr lang="en-US" dirty="0" smtClean="0"/>
              <a:t>Save lot of time, money and energy</a:t>
            </a:r>
          </a:p>
          <a:p>
            <a:pPr algn="just"/>
            <a:r>
              <a:rPr lang="en-US" dirty="0" smtClean="0"/>
              <a:t>It is administratively convenient</a:t>
            </a:r>
          </a:p>
          <a:p>
            <a:pPr algn="just">
              <a:buNone/>
            </a:pPr>
            <a:endParaRPr lang="en-US" sz="2400" dirty="0" smtClean="0"/>
          </a:p>
          <a:p>
            <a:pPr algn="just">
              <a:buNone/>
            </a:pPr>
            <a:r>
              <a:rPr lang="en-US" b="1" dirty="0" smtClean="0"/>
              <a:t>Demerits</a:t>
            </a:r>
          </a:p>
          <a:p>
            <a:pPr algn="just"/>
            <a:r>
              <a:rPr lang="en-US" dirty="0" smtClean="0"/>
              <a:t>Not applicable for heterogeneous population</a:t>
            </a:r>
          </a:p>
          <a:p>
            <a:pPr algn="just"/>
            <a:r>
              <a:rPr lang="en-US" dirty="0" smtClean="0"/>
              <a:t>If items are widely spread, selection becomes impossible</a:t>
            </a:r>
          </a:p>
          <a:p>
            <a:pPr algn="just"/>
            <a:r>
              <a:rPr lang="en-US" dirty="0" smtClean="0"/>
              <a:t>Difficult to have complete catalogue</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000" b="1" dirty="0" smtClean="0"/>
              <a:t>Systematic Sampling</a:t>
            </a:r>
            <a:endParaRPr lang="en-US" sz="4000" b="1" dirty="0"/>
          </a:p>
        </p:txBody>
      </p:sp>
      <p:sp>
        <p:nvSpPr>
          <p:cNvPr id="3" name="Content Placeholder 2"/>
          <p:cNvSpPr>
            <a:spLocks noGrp="1"/>
          </p:cNvSpPr>
          <p:nvPr>
            <p:ph idx="1"/>
          </p:nvPr>
        </p:nvSpPr>
        <p:spPr>
          <a:xfrm>
            <a:off x="457200" y="1371600"/>
            <a:ext cx="8229600" cy="4953000"/>
          </a:xfrm>
        </p:spPr>
        <p:txBody>
          <a:bodyPr>
            <a:normAutofit fontScale="92500"/>
          </a:bodyPr>
          <a:lstStyle/>
          <a:p>
            <a:pPr marL="0" indent="0" algn="just">
              <a:buNone/>
            </a:pPr>
            <a:r>
              <a:rPr lang="en-US" dirty="0" smtClean="0"/>
              <a:t>It consist of selection of each “nth” term from a list of names by selecting a randomly selected name from a randomly selected page. Each member of the sample comes after an equal interval.</a:t>
            </a:r>
          </a:p>
          <a:p>
            <a:pPr marL="0" indent="0" algn="just">
              <a:buNone/>
            </a:pPr>
            <a:r>
              <a:rPr lang="en-US" dirty="0" smtClean="0"/>
              <a:t>Ex: We can start with any number say 4 then every 10</a:t>
            </a:r>
            <a:r>
              <a:rPr lang="en-US" baseline="30000" dirty="0" smtClean="0"/>
              <a:t>th</a:t>
            </a:r>
            <a:r>
              <a:rPr lang="en-US" dirty="0" smtClean="0"/>
              <a:t> number will be use. Where nth is equal to No of total population divided by the sample size. This type of sampling is also called sampling by regular interval or by fixed intervals.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b="1" dirty="0" smtClean="0"/>
              <a:t>Steps of Systematic Sampling</a:t>
            </a:r>
            <a:endParaRPr lang="en-US" sz="3600" b="1" dirty="0"/>
          </a:p>
        </p:txBody>
      </p:sp>
      <p:sp>
        <p:nvSpPr>
          <p:cNvPr id="3" name="Content Placeholder 2"/>
          <p:cNvSpPr>
            <a:spLocks noGrp="1"/>
          </p:cNvSpPr>
          <p:nvPr>
            <p:ph idx="1"/>
          </p:nvPr>
        </p:nvSpPr>
        <p:spPr>
          <a:xfrm>
            <a:off x="457200" y="1295400"/>
            <a:ext cx="8229600" cy="4830763"/>
          </a:xfrm>
        </p:spPr>
        <p:txBody>
          <a:bodyPr/>
          <a:lstStyle/>
          <a:p>
            <a:r>
              <a:rPr lang="en-US" sz="3000" dirty="0" smtClean="0"/>
              <a:t>Identify the define population	(500)</a:t>
            </a:r>
          </a:p>
          <a:p>
            <a:r>
              <a:rPr lang="en-US" sz="3000" dirty="0" smtClean="0"/>
              <a:t>Determine the sample size		(10%) 500/100*10 = 50</a:t>
            </a:r>
          </a:p>
          <a:p>
            <a:r>
              <a:rPr lang="en-US" sz="3000" dirty="0" smtClean="0"/>
              <a:t>Obtained the list of population</a:t>
            </a:r>
          </a:p>
          <a:p>
            <a:r>
              <a:rPr lang="en-US" sz="3000" dirty="0" smtClean="0"/>
              <a:t>Determine the number of “N”	N= Pop/Sz 	500/50=10</a:t>
            </a:r>
          </a:p>
          <a:p>
            <a:r>
              <a:rPr lang="en-US" sz="3000" dirty="0" smtClean="0"/>
              <a:t>Select the first one randomly</a:t>
            </a:r>
          </a:p>
          <a:p>
            <a:r>
              <a:rPr lang="en-US" sz="3000" dirty="0" smtClean="0"/>
              <a:t>Start at that point from first one is selected</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Zubair">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TotalTime>
  <Words>827</Words>
  <Application>Microsoft Office PowerPoint</Application>
  <PresentationFormat>On-screen Show (4:3)</PresentationFormat>
  <Paragraphs>82</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Slide 1</vt:lpstr>
      <vt:lpstr>Probability Sampling</vt:lpstr>
      <vt:lpstr>Simple Random Sampling</vt:lpstr>
      <vt:lpstr>Methods of Drawing Random Sample</vt:lpstr>
      <vt:lpstr>Slide 5</vt:lpstr>
      <vt:lpstr>Characteristics of Random Sampling</vt:lpstr>
      <vt:lpstr>Slide 7</vt:lpstr>
      <vt:lpstr>Systematic Sampling</vt:lpstr>
      <vt:lpstr>Steps of Systematic Sampling</vt:lpstr>
      <vt:lpstr>Slide 10</vt:lpstr>
      <vt:lpstr>Stratified Sampling</vt:lpstr>
      <vt:lpstr>Steps of Stratified Sampling</vt:lpstr>
      <vt:lpstr>Slide 13</vt:lpstr>
      <vt:lpstr>Cluster Sampling</vt:lpstr>
      <vt:lpstr>Steps of Cluster Sampling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Common</dc:creator>
  <cp:lastModifiedBy>User</cp:lastModifiedBy>
  <cp:revision>26</cp:revision>
  <dcterms:created xsi:type="dcterms:W3CDTF">2013-01-14T10:27:06Z</dcterms:created>
  <dcterms:modified xsi:type="dcterms:W3CDTF">2014-06-11T05:41:50Z</dcterms:modified>
</cp:coreProperties>
</file>